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79" r:id="rId4"/>
    <p:sldId id="280" r:id="rId5"/>
    <p:sldId id="284" r:id="rId6"/>
    <p:sldId id="286" r:id="rId7"/>
    <p:sldId id="287" r:id="rId8"/>
    <p:sldId id="288" r:id="rId9"/>
    <p:sldId id="289" r:id="rId10"/>
    <p:sldId id="290" r:id="rId11"/>
    <p:sldId id="291" r:id="rId12"/>
    <p:sldId id="292" r:id="rId13"/>
    <p:sldId id="283" r:id="rId14"/>
    <p:sldId id="285" r:id="rId15"/>
    <p:sldId id="281" r:id="rId16"/>
    <p:sldId id="278" r:id="rId17"/>
    <p:sldId id="265" r:id="rId18"/>
    <p:sldId id="276" r:id="rId19"/>
    <p:sldId id="277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13" autoAdjust="0"/>
    <p:restoredTop sz="94580"/>
  </p:normalViewPr>
  <p:slideViewPr>
    <p:cSldViewPr snapToGrid="0">
      <p:cViewPr varScale="1">
        <p:scale>
          <a:sx n="72" d="100"/>
          <a:sy n="72" d="100"/>
        </p:scale>
        <p:origin x="216" y="1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หัวกระดาษ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4470BD-2CBC-4E36-85F3-9B6CCD2C0B6D}" type="datetimeFigureOut">
              <a:rPr lang="en-US" smtClean="0"/>
              <a:t>8/1/18</a:t>
            </a:fld>
            <a:endParaRPr lang="en-US"/>
          </a:p>
        </p:txBody>
      </p:sp>
      <p:sp>
        <p:nvSpPr>
          <p:cNvPr id="4" name="ตัวแทนรูปบนสไลด์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ตัวแทนบันทึกย่อ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1FAC90-B203-4AE9-9F6B-865E4F3EB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2739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5182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0098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250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6194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8280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948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4644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5449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9253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509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457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3501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7545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8544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0876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4400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981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2934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928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7730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5995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3444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1FAC90-B203-4AE9-9F6B-865E4F3EBFE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320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68217-252C-4E79-B53A-D96E00AA4F67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73752-5DD3-440F-8D4B-00BEAC539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276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68217-252C-4E79-B53A-D96E00AA4F67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73752-5DD3-440F-8D4B-00BEAC539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902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68217-252C-4E79-B53A-D96E00AA4F67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73752-5DD3-440F-8D4B-00BEAC539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547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r>
              <a:rPr lang="th-TH" dirty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SzPct val="80000"/>
              <a:buFont typeface="Arial" panose="020B0604020202020204" pitchFamily="34" charset="0"/>
              <a:buChar char="•"/>
              <a:defRPr sz="3600"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  <a:lvl2pPr>
              <a:buSzPct val="80000"/>
              <a:defRPr sz="3200">
                <a:latin typeface="TH Sarabun New" panose="020B0500040200020003" pitchFamily="34" charset="-34"/>
                <a:cs typeface="TH Sarabun New" panose="020B0500040200020003" pitchFamily="34" charset="-34"/>
              </a:defRPr>
            </a:lvl2pPr>
            <a:lvl3pPr>
              <a:buSzPct val="80000"/>
              <a:defRPr sz="2800">
                <a:latin typeface="TH Sarabun New" panose="020B0500040200020003" pitchFamily="34" charset="-34"/>
                <a:cs typeface="TH Sarabun New" panose="020B0500040200020003" pitchFamily="34" charset="-34"/>
              </a:defRPr>
            </a:lvl3pPr>
            <a:lvl4pPr>
              <a:buSzPct val="80000"/>
              <a:defRPr sz="2400">
                <a:latin typeface="TH Sarabun New" panose="020B0500040200020003" pitchFamily="34" charset="-34"/>
                <a:cs typeface="TH Sarabun New" panose="020B0500040200020003" pitchFamily="34" charset="-34"/>
              </a:defRPr>
            </a:lvl4pPr>
            <a:lvl5pPr>
              <a:buSzPct val="80000"/>
              <a:defRPr sz="2000">
                <a:latin typeface="TH Sarabun New" panose="020B0500040200020003" pitchFamily="34" charset="-34"/>
                <a:cs typeface="TH Sarabun New" panose="020B0500040200020003" pitchFamily="34" charset="-34"/>
              </a:defRPr>
            </a:lvl5pPr>
          </a:lstStyle>
          <a:p>
            <a:pPr lvl="0"/>
            <a:r>
              <a:rPr lang="th-TH" dirty="0"/>
              <a:t>คลิกเพื่อแก้ไขสไตล์ของข้อความต้นแบบ</a:t>
            </a:r>
          </a:p>
          <a:p>
            <a:pPr lvl="1"/>
            <a:r>
              <a:rPr lang="th-TH" dirty="0"/>
              <a:t>ระดับที่สอง</a:t>
            </a:r>
          </a:p>
          <a:p>
            <a:pPr lvl="2"/>
            <a:r>
              <a:rPr lang="th-TH" dirty="0"/>
              <a:t>ระดับที่สาม</a:t>
            </a:r>
          </a:p>
          <a:p>
            <a:pPr lvl="3"/>
            <a:r>
              <a:rPr lang="th-TH" dirty="0"/>
              <a:t>ระดับที่สี่</a:t>
            </a:r>
          </a:p>
          <a:p>
            <a:pPr lvl="4"/>
            <a:r>
              <a:rPr lang="th-TH" dirty="0"/>
              <a:t>ระดับที่ห้า</a:t>
            </a:r>
            <a:endParaRPr lang="en-US" dirty="0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68217-252C-4E79-B53A-D96E00AA4F67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73752-5DD3-440F-8D4B-00BEAC539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52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r>
              <a:rPr lang="th-TH" dirty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 dirty="0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68217-252C-4E79-B53A-D96E00AA4F67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73752-5DD3-440F-8D4B-00BEAC539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112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r>
              <a:rPr lang="th-TH" dirty="0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  <a:lvl2pPr>
              <a:defRPr>
                <a:latin typeface="TH Sarabun New" panose="020B0500040200020003" pitchFamily="34" charset="-34"/>
                <a:cs typeface="TH Sarabun New" panose="020B0500040200020003" pitchFamily="34" charset="-34"/>
              </a:defRPr>
            </a:lvl2pPr>
            <a:lvl3pPr>
              <a:defRPr>
                <a:latin typeface="TH Sarabun New" panose="020B0500040200020003" pitchFamily="34" charset="-34"/>
                <a:cs typeface="TH Sarabun New" panose="020B0500040200020003" pitchFamily="34" charset="-34"/>
              </a:defRPr>
            </a:lvl3pPr>
            <a:lvl4pPr>
              <a:defRPr>
                <a:latin typeface="TH Sarabun New" panose="020B0500040200020003" pitchFamily="34" charset="-34"/>
                <a:cs typeface="TH Sarabun New" panose="020B0500040200020003" pitchFamily="34" charset="-34"/>
              </a:defRPr>
            </a:lvl4pPr>
            <a:lvl5pPr>
              <a:defRPr>
                <a:latin typeface="TH Sarabun New" panose="020B0500040200020003" pitchFamily="34" charset="-34"/>
                <a:cs typeface="TH Sarabun New" panose="020B0500040200020003" pitchFamily="34" charset="-34"/>
              </a:defRPr>
            </a:lvl5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  <a:lvl2pPr>
              <a:defRPr>
                <a:latin typeface="TH Sarabun New" panose="020B0500040200020003" pitchFamily="34" charset="-34"/>
                <a:cs typeface="TH Sarabun New" panose="020B0500040200020003" pitchFamily="34" charset="-34"/>
              </a:defRPr>
            </a:lvl2pPr>
            <a:lvl3pPr>
              <a:defRPr>
                <a:latin typeface="TH Sarabun New" panose="020B0500040200020003" pitchFamily="34" charset="-34"/>
                <a:cs typeface="TH Sarabun New" panose="020B0500040200020003" pitchFamily="34" charset="-34"/>
              </a:defRPr>
            </a:lvl3pPr>
            <a:lvl4pPr>
              <a:defRPr>
                <a:latin typeface="TH Sarabun New" panose="020B0500040200020003" pitchFamily="34" charset="-34"/>
                <a:cs typeface="TH Sarabun New" panose="020B0500040200020003" pitchFamily="34" charset="-34"/>
              </a:defRPr>
            </a:lvl4pPr>
            <a:lvl5pPr>
              <a:defRPr>
                <a:latin typeface="TH Sarabun New" panose="020B0500040200020003" pitchFamily="34" charset="-34"/>
                <a:cs typeface="TH Sarabun New" panose="020B0500040200020003" pitchFamily="34" charset="-34"/>
              </a:defRPr>
            </a:lvl5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68217-252C-4E79-B53A-D96E00AA4F67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73752-5DD3-440F-8D4B-00BEAC539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680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68217-252C-4E79-B53A-D96E00AA4F67}" type="datetimeFigureOut">
              <a:rPr lang="en-US" smtClean="0"/>
              <a:t>8/1/18</a:t>
            </a:fld>
            <a:endParaRPr lang="en-US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ตัวแทนหมายเลขสไลด์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73752-5DD3-440F-8D4B-00BEAC539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523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H Sarabun New" panose="020B0500040200020003" pitchFamily="34" charset="-34"/>
                <a:cs typeface="TH Sarabun New" panose="020B0500040200020003" pitchFamily="34" charset="-34"/>
              </a:defRPr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68217-252C-4E79-B53A-D96E00AA4F67}" type="datetimeFigureOut">
              <a:rPr lang="en-US" smtClean="0"/>
              <a:t>8/1/18</a:t>
            </a:fld>
            <a:endParaRPr lang="en-US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ตัวแทนหมายเลขสไลด์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73752-5DD3-440F-8D4B-00BEAC539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921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68217-252C-4E79-B53A-D96E00AA4F67}" type="datetimeFigureOut">
              <a:rPr lang="en-US" smtClean="0"/>
              <a:t>8/1/18</a:t>
            </a:fld>
            <a:endParaRPr lang="en-US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73752-5DD3-440F-8D4B-00BEAC539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474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68217-252C-4E79-B53A-D96E00AA4F67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73752-5DD3-440F-8D4B-00BEAC539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954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68217-252C-4E79-B53A-D96E00AA4F67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373752-5DD3-440F-8D4B-00BEAC539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673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68217-252C-4E79-B53A-D96E00AA4F67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ตัวแทนหมายเลขสไลด์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373752-5DD3-440F-8D4B-00BEAC539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597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h-TH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ปรับพื้นฐาน </a:t>
            </a:r>
            <a:r>
              <a:rPr lang="en-US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Advanced Excel</a:t>
            </a:r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sz="3200" dirty="0"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462873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IF(</a:t>
            </a:r>
            <a:r>
              <a:rPr lang="th-TH" dirty="0"/>
              <a:t>ถ้าเป็นจริง</a:t>
            </a:r>
            <a:r>
              <a:rPr lang="en-US" dirty="0"/>
              <a:t>,</a:t>
            </a:r>
            <a:r>
              <a:rPr lang="th-TH" dirty="0"/>
              <a:t> ให้เป็นอะไร</a:t>
            </a:r>
            <a:r>
              <a:rPr lang="en-US" dirty="0"/>
              <a:t>, </a:t>
            </a:r>
            <a:r>
              <a:rPr lang="th-TH" dirty="0"/>
              <a:t>มิฉะนั้นให้เป็นอะไร</a:t>
            </a:r>
            <a:r>
              <a:rPr lang="en-US" dirty="0"/>
              <a:t>)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th-TH" dirty="0"/>
              <a:t>เหมือน </a:t>
            </a:r>
            <a:r>
              <a:rPr lang="en-US" dirty="0"/>
              <a:t>COUNTIF</a:t>
            </a:r>
            <a:r>
              <a:rPr lang="th-TH" dirty="0"/>
              <a:t> แต่เปลี่ยนจาก การนับ </a:t>
            </a:r>
            <a:r>
              <a:rPr lang="en-US" dirty="0"/>
              <a:t>-&gt;</a:t>
            </a:r>
            <a:r>
              <a:rPr lang="th-TH" dirty="0"/>
              <a:t> การหาผลรวม</a:t>
            </a:r>
          </a:p>
          <a:p>
            <a:pPr lvl="1"/>
            <a:r>
              <a:rPr lang="en-US" b="1" dirty="0"/>
              <a:t>=IF(C2=1,”Yes”,”No”)</a:t>
            </a:r>
          </a:p>
          <a:p>
            <a:pPr lvl="1"/>
            <a:r>
              <a:rPr lang="en-US" b="1" dirty="0"/>
              <a:t>=IF(C2&gt;B2,”Over </a:t>
            </a:r>
            <a:r>
              <a:rPr lang="en-US" b="1" dirty="0" err="1"/>
              <a:t>Budget”,”Within</a:t>
            </a:r>
            <a:r>
              <a:rPr lang="en-US" b="1" dirty="0"/>
              <a:t> Budget”)</a:t>
            </a:r>
          </a:p>
          <a:p>
            <a:pPr lvl="1"/>
            <a:endParaRPr lang="en-US" b="1" dirty="0"/>
          </a:p>
          <a:p>
            <a:pPr lvl="1"/>
            <a:r>
              <a:rPr lang="th-TH" dirty="0"/>
              <a:t>สามารถซ้อน </a:t>
            </a:r>
            <a:r>
              <a:rPr lang="en-US" dirty="0"/>
              <a:t>IF </a:t>
            </a:r>
            <a:r>
              <a:rPr lang="th-TH" dirty="0"/>
              <a:t>ได้</a:t>
            </a:r>
          </a:p>
          <a:p>
            <a:pPr lvl="1"/>
            <a:r>
              <a:rPr lang="en-US" dirty="0"/>
              <a:t>=IF(D2=1,”YES”,</a:t>
            </a:r>
            <a:r>
              <a:rPr lang="en-US" b="1" dirty="0"/>
              <a:t>IF(D2=2,”No”,”Maybe”)</a:t>
            </a:r>
            <a:r>
              <a:rPr lang="en-US" dirty="0"/>
              <a:t>)</a:t>
            </a:r>
            <a:endParaRPr lang="th-TH" dirty="0"/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2473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RAND()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th-TH" dirty="0"/>
              <a:t>สุ่มค่าทศนิยมในช่วง </a:t>
            </a:r>
            <a:r>
              <a:rPr lang="en-US" dirty="0"/>
              <a:t>0-1</a:t>
            </a:r>
            <a:endParaRPr lang="th-TH" dirty="0"/>
          </a:p>
          <a:p>
            <a:pPr lvl="1"/>
            <a:endParaRPr lang="th-TH" dirty="0"/>
          </a:p>
          <a:p>
            <a:pPr lvl="1"/>
            <a:r>
              <a:rPr lang="th-TH" dirty="0"/>
              <a:t>หากต้องการสุ่มจำนวนเต็มในช่วง</a:t>
            </a:r>
            <a:r>
              <a:rPr lang="en-US" dirty="0"/>
              <a:t> [</a:t>
            </a:r>
            <a:r>
              <a:rPr lang="en-US" dirty="0" err="1"/>
              <a:t>min,max</a:t>
            </a:r>
            <a:r>
              <a:rPr lang="en-US" dirty="0"/>
              <a:t>] </a:t>
            </a:r>
            <a:r>
              <a:rPr lang="th-TH" dirty="0"/>
              <a:t>ให้ใช้</a:t>
            </a:r>
            <a:endParaRPr lang="en-US" dirty="0"/>
          </a:p>
          <a:p>
            <a:pPr lvl="1"/>
            <a:r>
              <a:rPr lang="en-US" b="1" dirty="0"/>
              <a:t>=RANDBETWEEN(min, max)</a:t>
            </a:r>
            <a:endParaRPr lang="th-TH" b="1" dirty="0"/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5826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VLOOKUP()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th-TH" dirty="0"/>
              <a:t>ค้นหาค่าในคอลัมน์ซ้ายสุดในช่วง</a:t>
            </a:r>
            <a:endParaRPr lang="en-US" dirty="0"/>
          </a:p>
          <a:p>
            <a:pPr lvl="1"/>
            <a:r>
              <a:rPr lang="en-US" dirty="0"/>
              <a:t>VLOOKUP(cell </a:t>
            </a:r>
            <a:r>
              <a:rPr lang="th-TH" dirty="0"/>
              <a:t>ที่เก็บค่าที่ต้องการหา, ช่วงที่ต้องการหาค่าดังกล่าว, คืนค่าคอลัมน์ไหนในช่วง, </a:t>
            </a:r>
            <a:r>
              <a:rPr lang="en-US" dirty="0"/>
              <a:t>0</a:t>
            </a:r>
            <a:r>
              <a:rPr lang="th-TH" dirty="0"/>
              <a:t>หรือ </a:t>
            </a:r>
            <a:r>
              <a:rPr lang="en-US" dirty="0"/>
              <a:t>1)</a:t>
            </a:r>
            <a:endParaRPr lang="th-TH" b="1" dirty="0"/>
          </a:p>
          <a:p>
            <a:pPr lvl="1"/>
            <a:endParaRPr lang="th-TH" dirty="0"/>
          </a:p>
          <a:p>
            <a:pPr lvl="1"/>
            <a:r>
              <a:rPr lang="th-TH" dirty="0"/>
              <a:t>สำหรับ </a:t>
            </a:r>
            <a:r>
              <a:rPr lang="en-US" dirty="0"/>
              <a:t>argument </a:t>
            </a:r>
            <a:r>
              <a:rPr lang="th-TH" dirty="0"/>
              <a:t>สุดท้าย </a:t>
            </a:r>
          </a:p>
          <a:p>
            <a:pPr lvl="2"/>
            <a:r>
              <a:rPr lang="en-US" dirty="0"/>
              <a:t>0</a:t>
            </a:r>
            <a:r>
              <a:rPr lang="th-TH" dirty="0"/>
              <a:t> คือหาค่าพอดีเป๊ะ</a:t>
            </a:r>
          </a:p>
          <a:p>
            <a:pPr lvl="2"/>
            <a:r>
              <a:rPr lang="en-US" dirty="0"/>
              <a:t>1</a:t>
            </a:r>
            <a:r>
              <a:rPr lang="th-TH" dirty="0"/>
              <a:t> คือหาค่าโดยประมาณ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3764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แบบฝึกหัด</a:t>
            </a:r>
            <a:r>
              <a:rPr lang="en-US" dirty="0"/>
              <a:t> – </a:t>
            </a:r>
            <a:r>
              <a:rPr lang="th-TH" dirty="0"/>
              <a:t>คำนวณเกรด/ผลการเรียน</a:t>
            </a:r>
            <a:endParaRPr lang="en-US" dirty="0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h-TH" dirty="0"/>
              <a:t>พิจารณาข้อมูลผลการเรียนนักศึกษาในรายวิชาหนึ่ง </a:t>
            </a:r>
            <a:r>
              <a:rPr lang="en-US" dirty="0"/>
              <a:t>(</a:t>
            </a:r>
            <a:r>
              <a:rPr lang="th-TH" dirty="0"/>
              <a:t>ไฟล์ข้อมูลหน้า </a:t>
            </a:r>
            <a:r>
              <a:rPr lang="en-US" dirty="0"/>
              <a:t>Grading</a:t>
            </a:r>
            <a:r>
              <a:rPr lang="th-TH" dirty="0"/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th-TH" dirty="0"/>
              <a:t>จงคำนวณหาคะแนนดิบของนักศึกษาทุกคน เติมลงในคอลัมน์ </a:t>
            </a:r>
            <a:r>
              <a:rPr lang="en-US" dirty="0"/>
              <a:t>Total </a:t>
            </a:r>
            <a:r>
              <a:rPr lang="th-TH" dirty="0"/>
              <a:t>ให้ถูกต้อง</a:t>
            </a:r>
            <a:endParaRPr lang="en-US" dirty="0"/>
          </a:p>
          <a:p>
            <a:pPr lvl="3"/>
            <a:r>
              <a:rPr lang="th-TH" sz="2800" dirty="0"/>
              <a:t>พิจารณาจากน้ำหนัก </a:t>
            </a:r>
            <a:r>
              <a:rPr lang="en-US" sz="2800" dirty="0"/>
              <a:t>(%) </a:t>
            </a:r>
            <a:r>
              <a:rPr lang="th-TH" sz="2800" dirty="0"/>
              <a:t>และคะแนนเต็มของแต่ละงาน</a:t>
            </a:r>
            <a:endParaRPr lang="th-TH" dirty="0"/>
          </a:p>
          <a:p>
            <a:pPr marL="971550" lvl="1" indent="-514350">
              <a:buFont typeface="+mj-lt"/>
              <a:buAutoNum type="arabicPeriod"/>
            </a:pPr>
            <a:r>
              <a:rPr lang="th-TH" dirty="0"/>
              <a:t>จงคำนวณเกรดจากคะแนนดิบ</a:t>
            </a:r>
            <a:r>
              <a:rPr lang="en-US" dirty="0"/>
              <a:t> </a:t>
            </a:r>
            <a:r>
              <a:rPr lang="th-TH" dirty="0"/>
              <a:t>โดยใช้คำสั่ง </a:t>
            </a:r>
            <a:r>
              <a:rPr lang="en-US" dirty="0"/>
              <a:t>LOOKUP</a:t>
            </a:r>
            <a:r>
              <a:rPr lang="th-TH" dirty="0"/>
              <a:t> หรือ </a:t>
            </a:r>
            <a:r>
              <a:rPr lang="en-US" dirty="0"/>
              <a:t>IF</a:t>
            </a:r>
            <a:endParaRPr lang="th-TH" dirty="0"/>
          </a:p>
          <a:p>
            <a:pPr marL="971550" lvl="1" indent="-514350">
              <a:buFont typeface="+mj-lt"/>
              <a:buAutoNum type="arabicPeriod"/>
            </a:pPr>
            <a:r>
              <a:rPr lang="th-TH" dirty="0"/>
              <a:t>จงคำนวณหาค่าเฉลี่ย และค่าเบี่ยงเบนมาตรฐาน (</a:t>
            </a:r>
            <a:r>
              <a:rPr lang="en-US" dirty="0"/>
              <a:t>S.D.)</a:t>
            </a:r>
            <a:r>
              <a:rPr lang="th-TH" dirty="0"/>
              <a:t> ของคะแนนดิบ</a:t>
            </a:r>
          </a:p>
          <a:p>
            <a:pPr marL="971550" lvl="1" indent="-514350">
              <a:buFont typeface="+mj-lt"/>
              <a:buAutoNum type="arabicPeriod"/>
            </a:pPr>
            <a:r>
              <a:rPr lang="th-TH" dirty="0"/>
              <a:t>จงนับจำนวนนักศึกษาที่ได้เกรด </a:t>
            </a:r>
            <a:r>
              <a:rPr lang="en-US" dirty="0"/>
              <a:t>A – F </a:t>
            </a:r>
            <a:r>
              <a:rPr lang="th-TH" dirty="0"/>
              <a:t>โดยใช้คำสั่ง </a:t>
            </a:r>
            <a:r>
              <a:rPr lang="en-US" dirty="0"/>
              <a:t>COUNTIF </a:t>
            </a:r>
            <a:r>
              <a:rPr lang="th-TH" dirty="0"/>
              <a:t>แล้วเติมลงในคอลัมน์ จำนวนนศ.</a:t>
            </a:r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8739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คำสั่งเกี่ยวกับการเงิน</a:t>
            </a:r>
            <a:endParaRPr lang="en-US" dirty="0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PPMT</a:t>
            </a:r>
          </a:p>
          <a:p>
            <a:pPr lvl="1"/>
            <a:r>
              <a:rPr lang="en-US" dirty="0"/>
              <a:t>IPMT</a:t>
            </a:r>
            <a:endParaRPr lang="th-TH" dirty="0"/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5411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7B48A-E74D-DF4D-8032-73C829FF0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0ECDF12-9CA5-5341-987C-85B519A420D6}"/>
              </a:ext>
            </a:extLst>
          </p:cNvPr>
          <p:cNvSpPr/>
          <p:nvPr/>
        </p:nvSpPr>
        <p:spPr>
          <a:xfrm>
            <a:off x="831850" y="4341614"/>
            <a:ext cx="219643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4000" dirty="0"/>
              <a:t>การสร้างกราฟ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684820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7B48A-E74D-DF4D-8032-73C829FF0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Formatting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9393AA-9EAA-B247-B91B-72EDCD91878B}"/>
              </a:ext>
            </a:extLst>
          </p:cNvPr>
          <p:cNvSpPr/>
          <p:nvPr/>
        </p:nvSpPr>
        <p:spPr>
          <a:xfrm>
            <a:off x="831850" y="4341614"/>
            <a:ext cx="417934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4000" dirty="0"/>
              <a:t>การใส่</a:t>
            </a:r>
            <a:r>
              <a:rPr lang="th-TH" sz="4000" dirty="0" err="1"/>
              <a:t>ฟ</a:t>
            </a:r>
            <a:r>
              <a:rPr lang="th-TH" sz="4000" dirty="0"/>
              <a:t>อร</a:t>
            </a:r>
            <a:r>
              <a:rPr lang="th-TH" sz="4000" dirty="0" err="1"/>
              <a:t>์แมต</a:t>
            </a:r>
            <a:r>
              <a:rPr lang="th-TH" sz="4000" dirty="0"/>
              <a:t>แบบมีเงื่อนไข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7726001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Formatting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dirty="0"/>
              <a:t>เราสามารถใส่สีให้กับ </a:t>
            </a:r>
            <a:r>
              <a:rPr lang="en-US" dirty="0"/>
              <a:t>cell </a:t>
            </a:r>
            <a:r>
              <a:rPr lang="th-TH" dirty="0"/>
              <a:t>ข้อมูลตัวเลข เพื่อทำให้ข้อมูลดูง่ายขึ้น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6FD814-FB07-DF48-B488-EAABF53E41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864" y="2791968"/>
            <a:ext cx="4887967" cy="39806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4736E6E-E32A-644D-947B-7227DE5945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892" y="2791968"/>
            <a:ext cx="5002276" cy="4103249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238D25C3-83A6-EB46-8FD3-DEE18789B7A0}"/>
              </a:ext>
            </a:extLst>
          </p:cNvPr>
          <p:cNvSpPr/>
          <p:nvPr/>
        </p:nvSpPr>
        <p:spPr>
          <a:xfrm>
            <a:off x="5644628" y="4483608"/>
            <a:ext cx="890016" cy="5974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4826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Formatting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dirty="0"/>
              <a:t>โดยใช้การ</a:t>
            </a:r>
            <a:r>
              <a:rPr lang="th-TH" dirty="0" err="1"/>
              <a:t>ฟ</a:t>
            </a:r>
            <a:r>
              <a:rPr lang="th-TH" dirty="0"/>
              <a:t>อร</a:t>
            </a:r>
            <a:r>
              <a:rPr lang="th-TH" dirty="0" err="1"/>
              <a:t>์แมต</a:t>
            </a:r>
            <a:r>
              <a:rPr lang="th-TH" dirty="0"/>
              <a:t> </a:t>
            </a:r>
            <a:r>
              <a:rPr lang="en-US" dirty="0"/>
              <a:t>cell </a:t>
            </a:r>
            <a:r>
              <a:rPr lang="th-TH" dirty="0"/>
              <a:t>แบบมีเงื่อนไข</a:t>
            </a:r>
          </a:p>
          <a:p>
            <a:pPr lvl="1"/>
            <a:r>
              <a:rPr lang="th-TH" dirty="0"/>
              <a:t>คลิก</a:t>
            </a:r>
            <a:r>
              <a:rPr lang="en-US" dirty="0"/>
              <a:t> select </a:t>
            </a:r>
            <a:r>
              <a:rPr lang="th-TH" dirty="0"/>
              <a:t>บริเวณตัวเลขที่ต้องการใส่สี</a:t>
            </a:r>
          </a:p>
          <a:p>
            <a:pPr lvl="1"/>
            <a:r>
              <a:rPr lang="th-TH" dirty="0"/>
              <a:t>คลิก </a:t>
            </a:r>
            <a:r>
              <a:rPr lang="en-US" dirty="0"/>
              <a:t>Home -&gt; Conditional Formatting  </a:t>
            </a:r>
            <a:endParaRPr lang="th-TH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71CE26-960A-3041-A164-EADC866554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249" r="56123" b="6226"/>
          <a:stretch/>
        </p:blipFill>
        <p:spPr>
          <a:xfrm>
            <a:off x="1008919" y="3436476"/>
            <a:ext cx="4465289" cy="33300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A9ECD6E-3F33-2044-9865-7CF361CE58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515" t="5324" b="39022"/>
          <a:stretch/>
        </p:blipFill>
        <p:spPr>
          <a:xfrm>
            <a:off x="7278687" y="2655030"/>
            <a:ext cx="4245832" cy="3816732"/>
          </a:xfrm>
          <a:prstGeom prst="rect">
            <a:avLst/>
          </a:prstGeom>
        </p:spPr>
      </p:pic>
      <p:sp>
        <p:nvSpPr>
          <p:cNvPr id="11" name="Right Arrow 10">
            <a:extLst>
              <a:ext uri="{FF2B5EF4-FFF2-40B4-BE49-F238E27FC236}">
                <a16:creationId xmlns:a16="http://schemas.microsoft.com/office/drawing/2014/main" id="{BDBD78CC-32EE-3E48-A232-396AF05B3705}"/>
              </a:ext>
            </a:extLst>
          </p:cNvPr>
          <p:cNvSpPr/>
          <p:nvPr/>
        </p:nvSpPr>
        <p:spPr>
          <a:xfrm>
            <a:off x="5644628" y="4483608"/>
            <a:ext cx="890016" cy="5974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0820946-346A-3F45-95B0-EDBBBE1831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403" y="1291988"/>
            <a:ext cx="9652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7776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7B48A-E74D-DF4D-8032-73C829FF0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4044887-12AF-7F4E-AE68-21FA0FDD67F9}"/>
              </a:ext>
            </a:extLst>
          </p:cNvPr>
          <p:cNvSpPr/>
          <p:nvPr/>
        </p:nvSpPr>
        <p:spPr>
          <a:xfrm>
            <a:off x="831850" y="4341614"/>
            <a:ext cx="341952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4000" dirty="0" err="1"/>
              <a:t>การทำ</a:t>
            </a:r>
            <a:r>
              <a:rPr lang="th-TH" sz="4000" dirty="0"/>
              <a:t>ตารางสรุปข้อมูล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077768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Excel Formulas</a:t>
            </a:r>
          </a:p>
          <a:p>
            <a:r>
              <a:rPr lang="en-US" dirty="0"/>
              <a:t>Charts</a:t>
            </a:r>
          </a:p>
          <a:p>
            <a:pPr lvl="1"/>
            <a:r>
              <a:rPr lang="en-US" dirty="0"/>
              <a:t>bars chart, scatter plot, line plot</a:t>
            </a:r>
          </a:p>
          <a:p>
            <a:pPr lvl="1"/>
            <a:r>
              <a:rPr lang="en-US" dirty="0"/>
              <a:t>title, legend, data labels</a:t>
            </a:r>
          </a:p>
          <a:p>
            <a:r>
              <a:rPr lang="en-US" dirty="0"/>
              <a:t>Conditional Formatting</a:t>
            </a:r>
          </a:p>
          <a:p>
            <a:r>
              <a:rPr lang="en-US" dirty="0"/>
              <a:t>Pivot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5580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dirty="0"/>
              <a:t>ใช้ในการสรุปข้อมูลจากตาราง เพื่อทำเป็น </a:t>
            </a:r>
            <a:r>
              <a:rPr lang="en-US" dirty="0"/>
              <a:t>report </a:t>
            </a:r>
            <a:r>
              <a:rPr lang="th-TH" dirty="0"/>
              <a:t>อย่างรวดเร็ว</a:t>
            </a:r>
            <a:endParaRPr lang="en-US" dirty="0"/>
          </a:p>
          <a:p>
            <a:r>
              <a:rPr lang="th-TH" dirty="0"/>
              <a:t>ตัวอย่าง</a:t>
            </a:r>
            <a:r>
              <a:rPr lang="en-US" dirty="0"/>
              <a:t> </a:t>
            </a:r>
            <a:endParaRPr lang="th-TH" dirty="0"/>
          </a:p>
          <a:p>
            <a:pPr lvl="1"/>
            <a:r>
              <a:rPr lang="th-TH" dirty="0"/>
              <a:t>หากเรามีข้อมูลยอดขายพนักงาน </a:t>
            </a:r>
            <a:r>
              <a:rPr lang="en-US" dirty="0"/>
              <a:t>{</a:t>
            </a:r>
            <a:r>
              <a:rPr lang="th-TH" dirty="0"/>
              <a:t>ชื่อพนักงาน</a:t>
            </a:r>
            <a:r>
              <a:rPr lang="en-US" dirty="0"/>
              <a:t>, </a:t>
            </a:r>
            <a:r>
              <a:rPr lang="th-TH" dirty="0"/>
              <a:t>ตำแหน่ง</a:t>
            </a:r>
            <a:r>
              <a:rPr lang="en-US" dirty="0"/>
              <a:t>, </a:t>
            </a:r>
            <a:r>
              <a:rPr lang="th-TH" dirty="0"/>
              <a:t>เดือน</a:t>
            </a:r>
            <a:r>
              <a:rPr lang="en-US" dirty="0"/>
              <a:t>, </a:t>
            </a:r>
            <a:r>
              <a:rPr lang="th-TH" dirty="0"/>
              <a:t>ยอดขาย (บาท)</a:t>
            </a:r>
            <a:r>
              <a:rPr lang="en-US" dirty="0"/>
              <a:t>}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2E6F49-451B-994A-9787-BD81DB5442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3374" y="3760018"/>
            <a:ext cx="3954018" cy="287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6198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dirty="0"/>
              <a:t>จากข้อมูลยอดขายพนักงาน </a:t>
            </a:r>
            <a:r>
              <a:rPr lang="en-US" dirty="0"/>
              <a:t>{</a:t>
            </a:r>
            <a:r>
              <a:rPr lang="th-TH" dirty="0"/>
              <a:t>ชื่อพนักงาน</a:t>
            </a:r>
            <a:r>
              <a:rPr lang="en-US" dirty="0"/>
              <a:t>, </a:t>
            </a:r>
            <a:r>
              <a:rPr lang="th-TH" dirty="0"/>
              <a:t>ตำแหน่ง</a:t>
            </a:r>
            <a:r>
              <a:rPr lang="en-US" dirty="0"/>
              <a:t>, </a:t>
            </a:r>
            <a:r>
              <a:rPr lang="th-TH" dirty="0"/>
              <a:t>เดือน</a:t>
            </a:r>
            <a:r>
              <a:rPr lang="en-US" dirty="0"/>
              <a:t>, </a:t>
            </a:r>
            <a:r>
              <a:rPr lang="th-TH" dirty="0"/>
              <a:t>ยอดขาย (บาท)</a:t>
            </a:r>
            <a:r>
              <a:rPr lang="en-US" dirty="0"/>
              <a:t>}</a:t>
            </a:r>
            <a:r>
              <a:rPr lang="th-TH" dirty="0"/>
              <a:t> นี้</a:t>
            </a:r>
          </a:p>
          <a:p>
            <a:r>
              <a:rPr lang="th-TH" dirty="0"/>
              <a:t>เราสามารถใช้ </a:t>
            </a:r>
            <a:r>
              <a:rPr lang="en-US" dirty="0"/>
              <a:t>Pivot Ta</a:t>
            </a:r>
            <a:r>
              <a:rPr lang="th-TH" dirty="0" err="1"/>
              <a:t>b</a:t>
            </a:r>
            <a:r>
              <a:rPr lang="en-US" dirty="0"/>
              <a:t>le </a:t>
            </a:r>
            <a:r>
              <a:rPr lang="th-TH" dirty="0"/>
              <a:t>ในการตอบคำถามเหล่านี้ได้อย่างรวดเร็ว</a:t>
            </a:r>
          </a:p>
          <a:p>
            <a:pPr lvl="1"/>
            <a:r>
              <a:rPr lang="th-TH" b="1" dirty="0"/>
              <a:t>พนักงานคนที่ </a:t>
            </a:r>
            <a:r>
              <a:rPr lang="en-US" b="1" dirty="0"/>
              <a:t>1-10</a:t>
            </a:r>
            <a:r>
              <a:rPr lang="th-TH" b="1" dirty="0"/>
              <a:t> มียอดขายรวมทั้งปี เท่าใด </a:t>
            </a:r>
            <a:r>
              <a:rPr lang="en-US" b="1" dirty="0"/>
              <a:t>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1C088D-8B89-8A43-B84A-97B247700B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10" y="3760018"/>
            <a:ext cx="3954018" cy="28785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680DD2F-63D3-4D43-BA0D-82E99E282F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564" y="3675280"/>
            <a:ext cx="2946400" cy="3048000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CB705747-5A96-114E-8D5A-23DB17332C38}"/>
              </a:ext>
            </a:extLst>
          </p:cNvPr>
          <p:cNvSpPr/>
          <p:nvPr/>
        </p:nvSpPr>
        <p:spPr>
          <a:xfrm>
            <a:off x="5120640" y="4779264"/>
            <a:ext cx="890016" cy="5974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6556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dirty="0"/>
              <a:t>จากข้อมูลยอดขายพนักงาน </a:t>
            </a:r>
            <a:r>
              <a:rPr lang="en-US" dirty="0"/>
              <a:t>{</a:t>
            </a:r>
            <a:r>
              <a:rPr lang="th-TH" dirty="0"/>
              <a:t>ชื่อพนักงาน</a:t>
            </a:r>
            <a:r>
              <a:rPr lang="en-US" dirty="0"/>
              <a:t>, </a:t>
            </a:r>
            <a:r>
              <a:rPr lang="th-TH" dirty="0"/>
              <a:t>ตำแหน่ง</a:t>
            </a:r>
            <a:r>
              <a:rPr lang="en-US" dirty="0"/>
              <a:t>, </a:t>
            </a:r>
            <a:r>
              <a:rPr lang="th-TH" dirty="0"/>
              <a:t>เดือน</a:t>
            </a:r>
            <a:r>
              <a:rPr lang="en-US" dirty="0"/>
              <a:t>, </a:t>
            </a:r>
            <a:r>
              <a:rPr lang="th-TH" dirty="0"/>
              <a:t>ยอดขาย (บาท)</a:t>
            </a:r>
            <a:r>
              <a:rPr lang="en-US" dirty="0"/>
              <a:t>}</a:t>
            </a:r>
            <a:r>
              <a:rPr lang="th-TH" dirty="0"/>
              <a:t> นี้</a:t>
            </a:r>
          </a:p>
          <a:p>
            <a:r>
              <a:rPr lang="th-TH" dirty="0"/>
              <a:t>เราสามารถใช้ </a:t>
            </a:r>
            <a:r>
              <a:rPr lang="en-US" dirty="0"/>
              <a:t>Pivot Ta</a:t>
            </a:r>
            <a:r>
              <a:rPr lang="th-TH" dirty="0" err="1"/>
              <a:t>b</a:t>
            </a:r>
            <a:r>
              <a:rPr lang="en-US" dirty="0"/>
              <a:t>le </a:t>
            </a:r>
            <a:r>
              <a:rPr lang="th-TH" dirty="0"/>
              <a:t>ในการตอบคำถามเหล่านี้ได้อย่างรวดเร็ว</a:t>
            </a:r>
          </a:p>
          <a:p>
            <a:pPr lvl="1"/>
            <a:r>
              <a:rPr lang="th-TH" b="1" dirty="0"/>
              <a:t>พนักงานคนที่ </a:t>
            </a:r>
            <a:r>
              <a:rPr lang="en-US" b="1" dirty="0"/>
              <a:t>1-10</a:t>
            </a:r>
            <a:r>
              <a:rPr lang="th-TH" b="1" dirty="0"/>
              <a:t> มียอดขายในแต่ละเดือน เท่าใด</a:t>
            </a:r>
            <a:r>
              <a:rPr lang="en-US" b="1" dirty="0"/>
              <a:t> 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1C088D-8B89-8A43-B84A-97B247700B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10" y="3760018"/>
            <a:ext cx="3954018" cy="2878525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CB705747-5A96-114E-8D5A-23DB17332C38}"/>
              </a:ext>
            </a:extLst>
          </p:cNvPr>
          <p:cNvSpPr/>
          <p:nvPr/>
        </p:nvSpPr>
        <p:spPr>
          <a:xfrm>
            <a:off x="4901184" y="4779264"/>
            <a:ext cx="877824" cy="5974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0D5A48-C7E8-6E42-B5CB-262AEF8F037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200"/>
          <a:stretch/>
        </p:blipFill>
        <p:spPr>
          <a:xfrm>
            <a:off x="5998464" y="3493251"/>
            <a:ext cx="6193536" cy="316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624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dirty="0"/>
              <a:t>จากข้อมูลยอดขายพนักงาน </a:t>
            </a:r>
            <a:r>
              <a:rPr lang="en-US" dirty="0"/>
              <a:t>{</a:t>
            </a:r>
            <a:r>
              <a:rPr lang="th-TH" dirty="0"/>
              <a:t>ชื่อพนักงาน</a:t>
            </a:r>
            <a:r>
              <a:rPr lang="en-US" dirty="0"/>
              <a:t>, </a:t>
            </a:r>
            <a:r>
              <a:rPr lang="th-TH" dirty="0"/>
              <a:t>ตำแหน่ง</a:t>
            </a:r>
            <a:r>
              <a:rPr lang="en-US" dirty="0"/>
              <a:t>, </a:t>
            </a:r>
            <a:r>
              <a:rPr lang="th-TH" dirty="0"/>
              <a:t>เดือน</a:t>
            </a:r>
            <a:r>
              <a:rPr lang="en-US" dirty="0"/>
              <a:t>, </a:t>
            </a:r>
            <a:r>
              <a:rPr lang="th-TH" dirty="0"/>
              <a:t>ยอดขาย (บาท)</a:t>
            </a:r>
            <a:r>
              <a:rPr lang="en-US" dirty="0"/>
              <a:t>}</a:t>
            </a:r>
            <a:r>
              <a:rPr lang="th-TH" dirty="0"/>
              <a:t> นี้</a:t>
            </a:r>
          </a:p>
          <a:p>
            <a:r>
              <a:rPr lang="th-TH" dirty="0"/>
              <a:t>เราสามารถใช้ </a:t>
            </a:r>
            <a:r>
              <a:rPr lang="en-US" dirty="0"/>
              <a:t>Pivot Ta</a:t>
            </a:r>
            <a:r>
              <a:rPr lang="th-TH" dirty="0" err="1"/>
              <a:t>b</a:t>
            </a:r>
            <a:r>
              <a:rPr lang="en-US" dirty="0"/>
              <a:t>le </a:t>
            </a:r>
            <a:r>
              <a:rPr lang="th-TH" dirty="0"/>
              <a:t>ในการตอบคำถามเหล่านี้ได้อย่างรวดเร็ว</a:t>
            </a:r>
          </a:p>
          <a:p>
            <a:pPr lvl="1"/>
            <a:r>
              <a:rPr lang="th-TH" b="1" dirty="0"/>
              <a:t>พนักงานคนที่ </a:t>
            </a:r>
            <a:r>
              <a:rPr lang="en-US" b="1" dirty="0"/>
              <a:t>1-10</a:t>
            </a:r>
            <a:r>
              <a:rPr lang="th-TH" b="1" dirty="0"/>
              <a:t> มียอดขายในแต่ละเดือน เท่าใด</a:t>
            </a:r>
            <a:r>
              <a:rPr lang="en-US" b="1" dirty="0"/>
              <a:t> 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1C088D-8B89-8A43-B84A-97B247700B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10" y="3760018"/>
            <a:ext cx="3954018" cy="2878525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CB705747-5A96-114E-8D5A-23DB17332C38}"/>
              </a:ext>
            </a:extLst>
          </p:cNvPr>
          <p:cNvSpPr/>
          <p:nvPr/>
        </p:nvSpPr>
        <p:spPr>
          <a:xfrm>
            <a:off x="4901184" y="4779264"/>
            <a:ext cx="877824" cy="5974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0D5A48-C7E8-6E42-B5CB-262AEF8F037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200"/>
          <a:stretch/>
        </p:blipFill>
        <p:spPr>
          <a:xfrm>
            <a:off x="5998464" y="3493251"/>
            <a:ext cx="6193536" cy="316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1851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dirty="0"/>
              <a:t>จากข้อมูลยอดขายพนักงาน </a:t>
            </a:r>
            <a:r>
              <a:rPr lang="en-US" dirty="0"/>
              <a:t>{</a:t>
            </a:r>
            <a:r>
              <a:rPr lang="th-TH" dirty="0"/>
              <a:t>ชื่อพนักงาน</a:t>
            </a:r>
            <a:r>
              <a:rPr lang="en-US" dirty="0"/>
              <a:t>, </a:t>
            </a:r>
            <a:r>
              <a:rPr lang="th-TH" dirty="0"/>
              <a:t>ตำแหน่ง</a:t>
            </a:r>
            <a:r>
              <a:rPr lang="en-US" dirty="0"/>
              <a:t>, </a:t>
            </a:r>
            <a:r>
              <a:rPr lang="th-TH" dirty="0"/>
              <a:t>เดือน</a:t>
            </a:r>
            <a:r>
              <a:rPr lang="en-US" dirty="0"/>
              <a:t>, </a:t>
            </a:r>
            <a:r>
              <a:rPr lang="th-TH" dirty="0"/>
              <a:t>ยอดขาย (บาท)</a:t>
            </a:r>
            <a:r>
              <a:rPr lang="en-US" dirty="0"/>
              <a:t>}</a:t>
            </a:r>
            <a:r>
              <a:rPr lang="th-TH" dirty="0"/>
              <a:t> นี้</a:t>
            </a:r>
          </a:p>
          <a:p>
            <a:r>
              <a:rPr lang="th-TH" dirty="0"/>
              <a:t>เราสามารถใช้ </a:t>
            </a:r>
            <a:r>
              <a:rPr lang="en-US" dirty="0"/>
              <a:t>Pivot Ta</a:t>
            </a:r>
            <a:r>
              <a:rPr lang="th-TH" dirty="0" err="1"/>
              <a:t>b</a:t>
            </a:r>
            <a:r>
              <a:rPr lang="en-US" dirty="0"/>
              <a:t>le </a:t>
            </a:r>
            <a:r>
              <a:rPr lang="th-TH" dirty="0"/>
              <a:t>ในการตอบคำถามเหล่านี้ได้อย่างรวดเร็ว</a:t>
            </a:r>
          </a:p>
          <a:p>
            <a:pPr lvl="1"/>
            <a:r>
              <a:rPr lang="th-TH" b="1" dirty="0"/>
              <a:t>เฉพาะพนักงานอาวุโส มียอดขายในไตรมาสแรก (มกรา</a:t>
            </a:r>
            <a:r>
              <a:rPr lang="en-US" b="1" dirty="0"/>
              <a:t>-</a:t>
            </a:r>
            <a:r>
              <a:rPr lang="th-TH" b="1" dirty="0"/>
              <a:t>เมษา) เท่าใด</a:t>
            </a:r>
            <a:r>
              <a:rPr lang="en-US" b="1" dirty="0"/>
              <a:t> 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1C088D-8B89-8A43-B84A-97B247700B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10" y="3760018"/>
            <a:ext cx="3954018" cy="2878525"/>
          </a:xfrm>
          <a:prstGeom prst="rect">
            <a:avLst/>
          </a:prstGeom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CB705747-5A96-114E-8D5A-23DB17332C38}"/>
              </a:ext>
            </a:extLst>
          </p:cNvPr>
          <p:cNvSpPr/>
          <p:nvPr/>
        </p:nvSpPr>
        <p:spPr>
          <a:xfrm>
            <a:off x="4901184" y="4779264"/>
            <a:ext cx="877824" cy="5974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A561C7A-B8E3-7E47-A1AB-D917C7D850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000" y="3880453"/>
            <a:ext cx="62230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2083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การสร้าง </a:t>
            </a:r>
            <a:r>
              <a:rPr lang="en-US" dirty="0"/>
              <a:t>Pivot Table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1. select </a:t>
            </a:r>
            <a:r>
              <a:rPr lang="th-TH" dirty="0"/>
              <a:t>ข้อมูลตั้งต้นทั้งหมดใน</a:t>
            </a:r>
          </a:p>
          <a:p>
            <a:pPr marL="0" indent="0">
              <a:buNone/>
            </a:pPr>
            <a:r>
              <a:rPr lang="th-TH" dirty="0"/>
              <a:t>  </a:t>
            </a:r>
            <a:r>
              <a:rPr lang="th-TH" dirty="0" err="1"/>
              <a:t>ชีท</a:t>
            </a:r>
            <a:r>
              <a:rPr lang="th-TH" dirty="0"/>
              <a:t> </a:t>
            </a:r>
            <a:r>
              <a:rPr lang="en-US" dirty="0"/>
              <a:t>Pivot Table</a:t>
            </a:r>
            <a:endParaRPr lang="th-TH" dirty="0"/>
          </a:p>
          <a:p>
            <a:pPr marL="0" indent="0">
              <a:buNone/>
            </a:pPr>
            <a:r>
              <a:rPr lang="en-US" dirty="0"/>
              <a:t>2. </a:t>
            </a:r>
            <a:r>
              <a:rPr lang="th-TH" dirty="0"/>
              <a:t>คลิก </a:t>
            </a:r>
            <a:r>
              <a:rPr lang="en-US" dirty="0"/>
              <a:t>Insert -&gt; Pivot Table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A26A3D-CC84-124B-8C72-03AA1AD93F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0830" y="1027906"/>
            <a:ext cx="3213458" cy="54585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4070542-C627-AB44-B7EB-DD29E76CF2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312" y="3868455"/>
            <a:ext cx="3949700" cy="1143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F86F65D8-CD77-7048-A308-53F05BBB1388}"/>
              </a:ext>
            </a:extLst>
          </p:cNvPr>
          <p:cNvSpPr/>
          <p:nvPr/>
        </p:nvSpPr>
        <p:spPr>
          <a:xfrm>
            <a:off x="838200" y="4037463"/>
            <a:ext cx="1097280" cy="106070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489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การสร้าง </a:t>
            </a:r>
            <a:r>
              <a:rPr lang="en-US" dirty="0"/>
              <a:t>Pivot Table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3. </a:t>
            </a:r>
            <a:r>
              <a:rPr lang="th-TH" dirty="0"/>
              <a:t>เลือก</a:t>
            </a:r>
            <a:r>
              <a:rPr lang="en-US" dirty="0"/>
              <a:t> New worksheet (</a:t>
            </a:r>
            <a:r>
              <a:rPr lang="th-TH" dirty="0"/>
              <a:t>สร้างในอีกหน้า)</a:t>
            </a:r>
          </a:p>
          <a:p>
            <a:pPr marL="0" indent="0">
              <a:buNone/>
            </a:pPr>
            <a:r>
              <a:rPr lang="en-US" dirty="0"/>
              <a:t>4. </a:t>
            </a:r>
            <a:r>
              <a:rPr lang="th-TH" dirty="0"/>
              <a:t>กด </a:t>
            </a:r>
            <a:r>
              <a:rPr lang="en-US" dirty="0"/>
              <a:t>OK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504104-886F-BC42-A376-93BE8492F7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956" y="2807216"/>
            <a:ext cx="5330444" cy="395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5145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การสร้าง </a:t>
            </a:r>
            <a:r>
              <a:rPr lang="en-US" dirty="0"/>
              <a:t>Pivot Table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5.</a:t>
            </a:r>
            <a:r>
              <a:rPr lang="th-TH" dirty="0"/>
              <a:t> ลากชื่อคอลัมน์มาลงในกล่องตามความเหมาะสม </a:t>
            </a:r>
          </a:p>
          <a:p>
            <a:pPr lvl="1"/>
            <a:r>
              <a:rPr lang="en-US" dirty="0"/>
              <a:t>filters </a:t>
            </a:r>
            <a:r>
              <a:rPr lang="th-TH" dirty="0"/>
              <a:t>		(คัดกรอง)</a:t>
            </a:r>
          </a:p>
          <a:p>
            <a:pPr lvl="1"/>
            <a:r>
              <a:rPr lang="en-US" dirty="0"/>
              <a:t>columns</a:t>
            </a:r>
            <a:r>
              <a:rPr lang="th-TH" dirty="0"/>
              <a:t> 		(คอลัมน์ </a:t>
            </a:r>
            <a:r>
              <a:rPr lang="en-US" dirty="0"/>
              <a:t>- </a:t>
            </a:r>
            <a:r>
              <a:rPr lang="th-TH" dirty="0"/>
              <a:t>ข้อมูลแนวตั้ง)</a:t>
            </a:r>
          </a:p>
          <a:p>
            <a:pPr lvl="1"/>
            <a:r>
              <a:rPr lang="en-US" dirty="0"/>
              <a:t>rows</a:t>
            </a:r>
            <a:r>
              <a:rPr lang="th-TH" dirty="0"/>
              <a:t> 		(แถว </a:t>
            </a:r>
            <a:r>
              <a:rPr lang="en-US" dirty="0"/>
              <a:t>- </a:t>
            </a:r>
            <a:r>
              <a:rPr lang="th-TH" dirty="0"/>
              <a:t>ข้อมูลแนวนอน)</a:t>
            </a:r>
          </a:p>
          <a:p>
            <a:pPr lvl="1"/>
            <a:r>
              <a:rPr lang="en-US" dirty="0"/>
              <a:t>values</a:t>
            </a:r>
            <a:r>
              <a:rPr lang="th-TH" dirty="0"/>
              <a:t> 		(ค่าที่ต้องการแสดงในตารางสรุป)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6. </a:t>
            </a:r>
            <a:r>
              <a:rPr lang="th-TH" dirty="0"/>
              <a:t>สังเกตผล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500654-03D5-5240-B41C-EE444BA0F4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619" y="246570"/>
            <a:ext cx="2897566" cy="649287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628A857-962B-8147-8D0E-3F1B6D47979D}"/>
              </a:ext>
            </a:extLst>
          </p:cNvPr>
          <p:cNvCxnSpPr>
            <a:cxnSpLocks/>
          </p:cNvCxnSpPr>
          <p:nvPr/>
        </p:nvCxnSpPr>
        <p:spPr>
          <a:xfrm flipH="1">
            <a:off x="7656497" y="1958594"/>
            <a:ext cx="158575" cy="147796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4725DAD-69C3-3D4F-A7FA-776B1473D04A}"/>
              </a:ext>
            </a:extLst>
          </p:cNvPr>
          <p:cNvCxnSpPr>
            <a:cxnSpLocks/>
          </p:cNvCxnSpPr>
          <p:nvPr/>
        </p:nvCxnSpPr>
        <p:spPr>
          <a:xfrm>
            <a:off x="8150352" y="1905827"/>
            <a:ext cx="1261872" cy="163772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3D04B04-AE7E-1B45-A922-23D67917EC01}"/>
              </a:ext>
            </a:extLst>
          </p:cNvPr>
          <p:cNvCxnSpPr>
            <a:cxnSpLocks/>
          </p:cNvCxnSpPr>
          <p:nvPr/>
        </p:nvCxnSpPr>
        <p:spPr>
          <a:xfrm>
            <a:off x="7979664" y="1934210"/>
            <a:ext cx="371856" cy="340156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72C123B-7BA8-AF43-81A5-2F174F4DC5B9}"/>
              </a:ext>
            </a:extLst>
          </p:cNvPr>
          <p:cNvCxnSpPr>
            <a:cxnSpLocks/>
          </p:cNvCxnSpPr>
          <p:nvPr/>
        </p:nvCxnSpPr>
        <p:spPr>
          <a:xfrm>
            <a:off x="8089392" y="1934210"/>
            <a:ext cx="908463" cy="315772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97873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การสร้าง </a:t>
            </a:r>
            <a:r>
              <a:rPr lang="en-US" dirty="0"/>
              <a:t>Pivot Table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th-TH" dirty="0"/>
              <a:t>ตัวอย่าง</a:t>
            </a:r>
            <a:r>
              <a:rPr lang="en-US" dirty="0"/>
              <a:t>: </a:t>
            </a:r>
            <a:r>
              <a:rPr lang="th-TH" b="1" dirty="0"/>
              <a:t>พนักงานคนที่ </a:t>
            </a:r>
            <a:r>
              <a:rPr lang="en-US" b="1" dirty="0"/>
              <a:t>1-10</a:t>
            </a:r>
            <a:r>
              <a:rPr lang="th-TH" b="1" dirty="0"/>
              <a:t> มียอดขายในแต่ละเดือน เท่าใด</a:t>
            </a:r>
            <a:r>
              <a:rPr lang="en-US" b="1" dirty="0"/>
              <a:t> ?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2C53F1-9EF1-A64F-BB41-CEFC7A126F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731008"/>
            <a:ext cx="2570091" cy="3876770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8553D4BD-17AE-A348-AB91-0293035D2524}"/>
              </a:ext>
            </a:extLst>
          </p:cNvPr>
          <p:cNvSpPr/>
          <p:nvPr/>
        </p:nvSpPr>
        <p:spPr>
          <a:xfrm>
            <a:off x="3889248" y="4194048"/>
            <a:ext cx="877824" cy="59740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9B64584-C357-6D4B-B38B-0353FCB7F4A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200"/>
          <a:stretch/>
        </p:blipFill>
        <p:spPr>
          <a:xfrm>
            <a:off x="4986528" y="2908035"/>
            <a:ext cx="6193536" cy="3169434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66CD0C7-1701-A441-83DA-AC239DFD17BE}"/>
              </a:ext>
            </a:extLst>
          </p:cNvPr>
          <p:cNvCxnSpPr>
            <a:cxnSpLocks/>
          </p:cNvCxnSpPr>
          <p:nvPr/>
        </p:nvCxnSpPr>
        <p:spPr>
          <a:xfrm>
            <a:off x="838200" y="5230368"/>
            <a:ext cx="893064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22E2ACF-D97D-5748-A953-920B052F8500}"/>
              </a:ext>
            </a:extLst>
          </p:cNvPr>
          <p:cNvCxnSpPr>
            <a:cxnSpLocks/>
          </p:cNvCxnSpPr>
          <p:nvPr/>
        </p:nvCxnSpPr>
        <p:spPr>
          <a:xfrm>
            <a:off x="2259195" y="3212592"/>
            <a:ext cx="508389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9875D68-4ECB-6D45-94E6-FD0A73812B00}"/>
              </a:ext>
            </a:extLst>
          </p:cNvPr>
          <p:cNvCxnSpPr>
            <a:cxnSpLocks/>
          </p:cNvCxnSpPr>
          <p:nvPr/>
        </p:nvCxnSpPr>
        <p:spPr>
          <a:xfrm>
            <a:off x="2259195" y="5248656"/>
            <a:ext cx="1149096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23648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 – </a:t>
            </a:r>
            <a:r>
              <a:rPr lang="th-TH" dirty="0"/>
              <a:t>แบบฝึกหัด</a:t>
            </a:r>
            <a:endParaRPr lang="en-US" dirty="0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h-TH" dirty="0"/>
              <a:t>จงสร้าง </a:t>
            </a:r>
            <a:r>
              <a:rPr lang="en-US" dirty="0"/>
              <a:t>Pivot Table </a:t>
            </a:r>
            <a:r>
              <a:rPr lang="th-TH" dirty="0"/>
              <a:t>เพื่อสรุปข้อมูลต่อไปนี้</a:t>
            </a:r>
          </a:p>
          <a:p>
            <a:pPr marL="971550" lvl="1" indent="-514350">
              <a:buFont typeface="+mj-lt"/>
              <a:buAutoNum type="arabicPeriod"/>
            </a:pPr>
            <a:r>
              <a:rPr lang="th-TH" dirty="0"/>
              <a:t>พนักงานคนที่ </a:t>
            </a:r>
            <a:r>
              <a:rPr lang="en-US" dirty="0"/>
              <a:t>1-10</a:t>
            </a:r>
            <a:r>
              <a:rPr lang="th-TH" dirty="0"/>
              <a:t> มียอดขายในแต่ละเดือน เท่าใด</a:t>
            </a:r>
            <a:r>
              <a:rPr lang="en-US" dirty="0"/>
              <a:t> ?</a:t>
            </a:r>
          </a:p>
          <a:p>
            <a:pPr marL="971550" lvl="1" indent="-514350">
              <a:buFont typeface="+mj-lt"/>
              <a:buAutoNum type="arabicPeriod"/>
            </a:pPr>
            <a:r>
              <a:rPr lang="th-TH" dirty="0"/>
              <a:t>พนักงานคนที่ </a:t>
            </a:r>
            <a:r>
              <a:rPr lang="en-US" dirty="0"/>
              <a:t>1-10</a:t>
            </a:r>
            <a:r>
              <a:rPr lang="th-TH" dirty="0"/>
              <a:t> มียอดขายรวมทั้งปี เท่าใด </a:t>
            </a:r>
            <a:r>
              <a:rPr lang="en-US" dirty="0"/>
              <a:t>?</a:t>
            </a:r>
          </a:p>
          <a:p>
            <a:pPr marL="971550" lvl="1" indent="-514350">
              <a:buFont typeface="+mj-lt"/>
              <a:buAutoNum type="arabicPeriod"/>
            </a:pPr>
            <a:r>
              <a:rPr lang="th-TH" dirty="0"/>
              <a:t>เฉพาะพนักงานอาวุโส มียอดขายในไตรมาสแรก (มกรา</a:t>
            </a:r>
            <a:r>
              <a:rPr lang="en-US" dirty="0"/>
              <a:t>-</a:t>
            </a:r>
            <a:r>
              <a:rPr lang="th-TH" dirty="0"/>
              <a:t>เมษา) เท่าใด</a:t>
            </a:r>
            <a:r>
              <a:rPr lang="en-US" dirty="0"/>
              <a:t> ?</a:t>
            </a:r>
          </a:p>
          <a:p>
            <a:pPr marL="971550" lvl="1" indent="-514350">
              <a:buFont typeface="+mj-lt"/>
              <a:buAutoNum type="arabicPeriod"/>
            </a:pPr>
            <a:r>
              <a:rPr lang="th-TH" dirty="0"/>
              <a:t>จากข้อ</a:t>
            </a:r>
            <a:r>
              <a:rPr lang="en-US" dirty="0"/>
              <a:t> 1 </a:t>
            </a:r>
            <a:r>
              <a:rPr lang="th-TH" dirty="0"/>
              <a:t>จัดกลุ่มพนักงานตามความอาวุโส</a:t>
            </a:r>
          </a:p>
          <a:p>
            <a:pPr marL="971550" lvl="1" indent="-514350">
              <a:buFont typeface="+mj-lt"/>
              <a:buAutoNum type="arabicPeriod"/>
            </a:pPr>
            <a:r>
              <a:rPr lang="th-TH" dirty="0"/>
              <a:t>จากข้อ </a:t>
            </a:r>
            <a:r>
              <a:rPr lang="en-US" dirty="0"/>
              <a:t>1 </a:t>
            </a:r>
            <a:r>
              <a:rPr lang="th-TH" dirty="0"/>
              <a:t>เปลี่ยนเป็นหายอดขายที่เฉลี่ย </a:t>
            </a:r>
            <a:r>
              <a:rPr lang="en-US" dirty="0"/>
              <a:t>(average) </a:t>
            </a:r>
            <a:r>
              <a:rPr lang="th-TH" dirty="0"/>
              <a:t>ในแต่ละเดือน</a:t>
            </a:r>
          </a:p>
          <a:p>
            <a:pPr marL="971550" lvl="1" indent="-514350">
              <a:buFont typeface="+mj-lt"/>
              <a:buAutoNum type="arabicPeriod"/>
            </a:pPr>
            <a:r>
              <a:rPr lang="th-TH" dirty="0"/>
              <a:t>จากข้อ </a:t>
            </a:r>
            <a:r>
              <a:rPr lang="en-US" dirty="0"/>
              <a:t>1</a:t>
            </a:r>
            <a:r>
              <a:rPr lang="th-TH" dirty="0"/>
              <a:t> เปลี่ยนเป็นหาจำนวนครั้งที่ทำยอด </a:t>
            </a:r>
            <a:r>
              <a:rPr lang="en-US" dirty="0"/>
              <a:t>(count) </a:t>
            </a:r>
            <a:r>
              <a:rPr lang="th-TH" dirty="0"/>
              <a:t>ในแต่ละเดือน</a:t>
            </a:r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263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7B48A-E74D-DF4D-8032-73C829FF0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Excel Formula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BE1ECE-2619-C848-A84C-7DE4254B160E}"/>
              </a:ext>
            </a:extLst>
          </p:cNvPr>
          <p:cNvSpPr/>
          <p:nvPr/>
        </p:nvSpPr>
        <p:spPr>
          <a:xfrm>
            <a:off x="831850" y="4341614"/>
            <a:ext cx="314220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4000" dirty="0"/>
              <a:t>สูตรการคำนวณ</a:t>
            </a:r>
            <a:r>
              <a:rPr lang="th-TH" sz="4000" dirty="0" err="1"/>
              <a:t>ต่างๆ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100852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Excel Formulas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dirty="0"/>
              <a:t>สูตรคำนวณใน </a:t>
            </a:r>
            <a:r>
              <a:rPr lang="en-US" dirty="0"/>
              <a:t>Excel</a:t>
            </a:r>
            <a:r>
              <a:rPr lang="th-TH" dirty="0"/>
              <a:t> สามารถนำไปประยุกต์ใช้ได้ในหลากหลายงาน เช่น</a:t>
            </a:r>
          </a:p>
          <a:p>
            <a:pPr lvl="1"/>
            <a:r>
              <a:rPr lang="th-TH" dirty="0"/>
              <a:t>การคำนวณทางสถิติ </a:t>
            </a:r>
          </a:p>
          <a:p>
            <a:pPr lvl="2"/>
            <a:r>
              <a:rPr lang="th-TH" dirty="0"/>
              <a:t>หาค่าเฉลี่ย ค่าเบี่ยงเบนมาตรฐานของคะแนนจากแบบสอบถาม</a:t>
            </a:r>
          </a:p>
          <a:p>
            <a:pPr lvl="1"/>
            <a:r>
              <a:rPr lang="th-TH" dirty="0"/>
              <a:t>การเตรียมข้อมูล</a:t>
            </a:r>
          </a:p>
          <a:p>
            <a:pPr lvl="2"/>
            <a:r>
              <a:rPr lang="th-TH" dirty="0"/>
              <a:t>สร้างชุดข้อมูลแบบสุ่มด้วยการ </a:t>
            </a:r>
            <a:r>
              <a:rPr lang="en-US" dirty="0"/>
              <a:t>random</a:t>
            </a:r>
            <a:endParaRPr lang="th-TH" dirty="0"/>
          </a:p>
          <a:p>
            <a:pPr lvl="1"/>
            <a:r>
              <a:rPr lang="th-TH" dirty="0"/>
              <a:t>คำนวณทางการเงิน </a:t>
            </a:r>
          </a:p>
          <a:p>
            <a:pPr lvl="2"/>
            <a:r>
              <a:rPr lang="th-TH" dirty="0"/>
              <a:t>ทำบัญชีรายรับรายจ่าย</a:t>
            </a:r>
          </a:p>
          <a:p>
            <a:pPr lvl="2"/>
            <a:r>
              <a:rPr lang="th-TH" dirty="0"/>
              <a:t>คำนวณการผ่อนชำระ กู้ยืมเงิน</a:t>
            </a:r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291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คำสั่งที่ควรรู้</a:t>
            </a:r>
            <a:endParaRPr lang="en-US" dirty="0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trike="sngStrike" dirty="0"/>
              <a:t>SUM</a:t>
            </a:r>
          </a:p>
          <a:p>
            <a:pPr lvl="1"/>
            <a:r>
              <a:rPr lang="en-US" strike="sngStrike" dirty="0"/>
              <a:t>AVERAGE</a:t>
            </a:r>
          </a:p>
          <a:p>
            <a:pPr lvl="1"/>
            <a:r>
              <a:rPr lang="en-US" dirty="0"/>
              <a:t>STDEV</a:t>
            </a:r>
          </a:p>
          <a:p>
            <a:pPr lvl="1"/>
            <a:r>
              <a:rPr lang="en-US" dirty="0"/>
              <a:t>COUNT, COUNTIF</a:t>
            </a:r>
          </a:p>
          <a:p>
            <a:pPr lvl="1"/>
            <a:r>
              <a:rPr lang="en-US" dirty="0"/>
              <a:t>SUMIF</a:t>
            </a:r>
            <a:endParaRPr lang="th-TH" dirty="0"/>
          </a:p>
          <a:p>
            <a:pPr lvl="1"/>
            <a:r>
              <a:rPr lang="en-US" dirty="0"/>
              <a:t>IF</a:t>
            </a:r>
          </a:p>
          <a:p>
            <a:pPr lvl="1"/>
            <a:r>
              <a:rPr lang="en-US" dirty="0"/>
              <a:t>RAND, RANDBETWEEN</a:t>
            </a:r>
          </a:p>
          <a:p>
            <a:pPr lvl="1"/>
            <a:r>
              <a:rPr lang="en-US" dirty="0"/>
              <a:t>VLOOKUP</a:t>
            </a:r>
          </a:p>
          <a:p>
            <a:pPr marL="457200" lvl="1" indent="0">
              <a:buNone/>
            </a:pPr>
            <a:endParaRPr lang="th-TH" dirty="0"/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963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STDEV(number1,[number2],...)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th-TH" dirty="0"/>
              <a:t>ค่าเบี่ยงเบนมาตรฐาน แสดงถึงการกระจายตัวของข้อมูลจากค่าเฉลี่ย</a:t>
            </a:r>
            <a:endParaRPr lang="en-US" dirty="0"/>
          </a:p>
          <a:p>
            <a:pPr marL="457200" lvl="1" indent="0">
              <a:buNone/>
            </a:pPr>
            <a:endParaRPr lang="th-TH" dirty="0"/>
          </a:p>
          <a:p>
            <a:pPr lvl="2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CDEB25-E3AB-CF40-AC11-C3CBB6E5D2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40" y="2855539"/>
            <a:ext cx="6212542" cy="31062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583834-01B8-1E4D-B187-2B56C7502B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8279" y="3098474"/>
            <a:ext cx="5593721" cy="307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671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COUNT(number1,[number2],...)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th-TH" dirty="0"/>
              <a:t>นับจำนวน </a:t>
            </a:r>
            <a:r>
              <a:rPr lang="en-US" dirty="0"/>
              <a:t>cell</a:t>
            </a:r>
            <a:r>
              <a:rPr lang="th-TH" dirty="0"/>
              <a:t> ที่มีตัวเลข</a:t>
            </a:r>
          </a:p>
          <a:p>
            <a:pPr lvl="1"/>
            <a:r>
              <a:rPr lang="en-US" b="1" dirty="0"/>
              <a:t>COUNT(A1:A20)</a:t>
            </a:r>
            <a:endParaRPr lang="en-US" dirty="0"/>
          </a:p>
          <a:p>
            <a:pPr marL="457200" lvl="1" indent="0">
              <a:buNone/>
            </a:pPr>
            <a:endParaRPr lang="th-TH" dirty="0"/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478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COUNTIF(cell</a:t>
            </a:r>
            <a:r>
              <a:rPr lang="th-TH" dirty="0"/>
              <a:t> ไหน</a:t>
            </a:r>
            <a:r>
              <a:rPr lang="en-US" dirty="0"/>
              <a:t>, </a:t>
            </a:r>
            <a:r>
              <a:rPr lang="th-TH" dirty="0"/>
              <a:t>ต้องการนับอะไร</a:t>
            </a:r>
            <a:r>
              <a:rPr lang="en-US" dirty="0"/>
              <a:t>)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th-TH" dirty="0"/>
              <a:t>นับจำนวน </a:t>
            </a:r>
            <a:r>
              <a:rPr lang="en-US" dirty="0"/>
              <a:t>cell</a:t>
            </a:r>
            <a:r>
              <a:rPr lang="th-TH" dirty="0"/>
              <a:t> ที่มีเงื่อนไขตามที่กำหนด</a:t>
            </a:r>
          </a:p>
          <a:p>
            <a:pPr lvl="1"/>
            <a:r>
              <a:rPr lang="en-US" b="1" dirty="0"/>
              <a:t>=COUNTIF(A2:A5,"London")</a:t>
            </a:r>
          </a:p>
          <a:p>
            <a:pPr lvl="1"/>
            <a:r>
              <a:rPr lang="en-US" b="1" dirty="0"/>
              <a:t>=COUNTIF(A2:A5,A4)</a:t>
            </a:r>
            <a:endParaRPr lang="th-TH" b="1" dirty="0"/>
          </a:p>
          <a:p>
            <a:pPr lvl="1"/>
            <a:r>
              <a:rPr lang="en-US" b="1" dirty="0"/>
              <a:t>=COUNTIF(B2:B5,"&gt;55")</a:t>
            </a:r>
          </a:p>
          <a:p>
            <a:pPr lvl="1"/>
            <a:endParaRPr lang="th-TH" dirty="0"/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797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SUMIF(cell</a:t>
            </a:r>
            <a:r>
              <a:rPr lang="th-TH" dirty="0"/>
              <a:t> ไหน</a:t>
            </a:r>
            <a:r>
              <a:rPr lang="en-US" dirty="0"/>
              <a:t>, </a:t>
            </a:r>
            <a:r>
              <a:rPr lang="th-TH" dirty="0"/>
              <a:t>เงื่อนไข</a:t>
            </a:r>
            <a:r>
              <a:rPr lang="en-US" dirty="0"/>
              <a:t>)</a:t>
            </a: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th-TH" dirty="0"/>
              <a:t>เหมือน </a:t>
            </a:r>
            <a:r>
              <a:rPr lang="en-US" dirty="0"/>
              <a:t>COUNTIF</a:t>
            </a:r>
            <a:r>
              <a:rPr lang="th-TH" dirty="0"/>
              <a:t> แต่เปลี่ยนจาก การนับ </a:t>
            </a:r>
            <a:r>
              <a:rPr lang="en-US" dirty="0"/>
              <a:t>-&gt;</a:t>
            </a:r>
            <a:r>
              <a:rPr lang="th-TH" dirty="0"/>
              <a:t> การหาผลรวม</a:t>
            </a:r>
          </a:p>
          <a:p>
            <a:pPr lvl="1"/>
            <a:r>
              <a:rPr lang="en-US" b="1" dirty="0"/>
              <a:t>=SUMIF(A2:A5,"London")</a:t>
            </a:r>
          </a:p>
          <a:p>
            <a:pPr lvl="1"/>
            <a:r>
              <a:rPr lang="en-US" b="1" dirty="0"/>
              <a:t>=SUMIF(A2:A5,A4)</a:t>
            </a:r>
            <a:endParaRPr lang="th-TH" b="1" dirty="0"/>
          </a:p>
          <a:p>
            <a:pPr lvl="1"/>
            <a:r>
              <a:rPr lang="en-US" b="1" dirty="0"/>
              <a:t>=SUMIF(B2:B5,"&gt;55")</a:t>
            </a:r>
          </a:p>
          <a:p>
            <a:pPr lvl="1"/>
            <a:endParaRPr lang="th-TH" dirty="0"/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190610"/>
      </p:ext>
    </p:extLst>
  </p:cSld>
  <p:clrMapOvr>
    <a:masterClrMapping/>
  </p:clrMapOvr>
</p:sld>
</file>

<file path=ppt/theme/theme1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21664</TotalTime>
  <Words>941</Words>
  <Application>Microsoft Macintosh PowerPoint</Application>
  <PresentationFormat>Widescreen</PresentationFormat>
  <Paragraphs>169</Paragraphs>
  <Slides>29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Angsana New</vt:lpstr>
      <vt:lpstr>Arial</vt:lpstr>
      <vt:lpstr>Calibri</vt:lpstr>
      <vt:lpstr>Calibri Light</vt:lpstr>
      <vt:lpstr>Cordia New</vt:lpstr>
      <vt:lpstr>TH Sarabun New</vt:lpstr>
      <vt:lpstr>ธีมของ Office</vt:lpstr>
      <vt:lpstr>ปรับพื้นฐาน Advanced Excel</vt:lpstr>
      <vt:lpstr>Topics</vt:lpstr>
      <vt:lpstr>Excel Formula</vt:lpstr>
      <vt:lpstr>Excel Formulas</vt:lpstr>
      <vt:lpstr>คำสั่งที่ควรรู้</vt:lpstr>
      <vt:lpstr>STDEV(number1,[number2],...)</vt:lpstr>
      <vt:lpstr>COUNT(number1,[number2],...)</vt:lpstr>
      <vt:lpstr>COUNTIF(cell ไหน, ต้องการนับอะไร)</vt:lpstr>
      <vt:lpstr>SUMIF(cell ไหน, เงื่อนไข)</vt:lpstr>
      <vt:lpstr>IF(ถ้าเป็นจริง, ให้เป็นอะไร, มิฉะนั้นให้เป็นอะไร)</vt:lpstr>
      <vt:lpstr>RAND()</vt:lpstr>
      <vt:lpstr>VLOOKUP()</vt:lpstr>
      <vt:lpstr>แบบฝึกหัด – คำนวณเกรด/ผลการเรียน</vt:lpstr>
      <vt:lpstr>คำสั่งเกี่ยวกับการเงิน</vt:lpstr>
      <vt:lpstr>Charts</vt:lpstr>
      <vt:lpstr>Conditional Formatting</vt:lpstr>
      <vt:lpstr>Conditional Formatting</vt:lpstr>
      <vt:lpstr>Conditional Formatting</vt:lpstr>
      <vt:lpstr>Pivot Table</vt:lpstr>
      <vt:lpstr>Pivot Table</vt:lpstr>
      <vt:lpstr>Pivot Table</vt:lpstr>
      <vt:lpstr>Pivot Table</vt:lpstr>
      <vt:lpstr>Pivot Table</vt:lpstr>
      <vt:lpstr>Pivot Table</vt:lpstr>
      <vt:lpstr>การสร้าง Pivot Table</vt:lpstr>
      <vt:lpstr>การสร้าง Pivot Table</vt:lpstr>
      <vt:lpstr>การสร้าง Pivot Table</vt:lpstr>
      <vt:lpstr>การสร้าง Pivot Table</vt:lpstr>
      <vt:lpstr>Pivot Table – แบบฝึกหัด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Pratch P</dc:creator>
  <cp:lastModifiedBy>Microsoft Office User</cp:lastModifiedBy>
  <cp:revision>264</cp:revision>
  <dcterms:created xsi:type="dcterms:W3CDTF">2016-08-10T03:58:19Z</dcterms:created>
  <dcterms:modified xsi:type="dcterms:W3CDTF">2018-08-04T06:05:45Z</dcterms:modified>
</cp:coreProperties>
</file>

<file path=docProps/thumbnail.jpeg>
</file>